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Robo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bold.fntdata"/><Relationship Id="rId14" Type="http://schemas.openxmlformats.org/officeDocument/2006/relationships/slide" Target="slides/slide9.xml"/><Relationship Id="rId36" Type="http://schemas.openxmlformats.org/officeDocument/2006/relationships/font" Target="fonts/Roboto-regular.fntdata"/><Relationship Id="rId17" Type="http://schemas.openxmlformats.org/officeDocument/2006/relationships/slide" Target="slides/slide12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11d32bc09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11d32bc09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ADADAD"/>
                </a:solidFill>
              </a:rPr>
              <a:t>Link to API: </a:t>
            </a:r>
            <a:r>
              <a:rPr lang="en" sz="1800">
                <a:solidFill>
                  <a:srgbClr val="ADADAD"/>
                </a:solidFill>
              </a:rPr>
              <a:t>https://covidmap.umd.edu/api.html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c11d32bc09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c11d32bc09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c19ed00f5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c19ed00f5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11d32bc09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11d32bc09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c11d32bc09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c11d32bc09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11d32bc09_2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c11d32bc09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11d32bc09_2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c11d32bc09_2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c11d32bc09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c11d32bc09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c11d32bc09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c11d32bc09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c11d32bc09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c11d32bc09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c11d32bc09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c11d32bc09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be67930d4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be67930d4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*Hypothetical route we can take* Lookin at these trends here, I said wow some of these countries worried about food a lot while others ain’t so much. So then I ask myself, self would being scared of starving or being poor affect my opinion of covid? Well, since I can’t experience if I would or not, I decided to use the data of certain countries to do see if I could find an </a:t>
            </a:r>
            <a:r>
              <a:rPr lang="en"/>
              <a:t>answer</a:t>
            </a:r>
            <a:r>
              <a:rPr lang="en"/>
              <a:t>. I took 3 of the most worried countries, and 3 of the least worried countries and compared their attitudes to covid. What were my criteria/variables I decided to gauge attitude towards covid? Well Vaccine acceptance and mask wearing rates. We found that “Insert findings here”.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c19ed00f5d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c19ed00f5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c19ed00f5d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c19ed00f5d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c19ed00f5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c19ed00f5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11d32bc09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11d32bc09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RUSSIA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c11d32bc09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c11d32bc09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c19ed00f5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c19ed00f5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c11d32bc09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c11d32bc09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c19ed00f5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c19ed00f5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c19ed00f5d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c19ed00f5d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c19ed00f5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c19ed00f5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19ed00f5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19ed00f5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c19ed00f5d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c19ed00f5d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11d32bc0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11d32bc0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c19ed00f5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c19ed00f5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11d32bc0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11d32bc0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19ed00f5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19ed00f5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11d32bc09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c11d32bc09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11d32bc09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11d32bc09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1.png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5606" l="0" r="0" t="0"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671275" y="625925"/>
            <a:ext cx="4535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57</a:t>
            </a:r>
            <a:endParaRPr sz="6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807650" y="1621975"/>
            <a:ext cx="4535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Jenny Luo</a:t>
            </a:r>
            <a:endParaRPr sz="1500"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 Gomez</a:t>
            </a:r>
            <a:endParaRPr sz="1500"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Isaac Cho</a:t>
            </a:r>
            <a:endParaRPr sz="1500"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Paul Rahner</a:t>
            </a:r>
            <a:endParaRPr sz="1500"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451450" y="1554150"/>
            <a:ext cx="6046500" cy="36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3609500" y="1175550"/>
            <a:ext cx="4535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United States Naval Academy</a:t>
            </a:r>
            <a:endParaRPr sz="1500"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4">
            <a:alphaModFix amt="48000"/>
          </a:blip>
          <a:stretch>
            <a:fillRect/>
          </a:stretch>
        </p:blipFill>
        <p:spPr>
          <a:xfrm>
            <a:off x="6949303" y="336401"/>
            <a:ext cx="1539448" cy="223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110550" y="157675"/>
            <a:ext cx="664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Brazil: A Leader in South American Economy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22"/>
          <p:cNvSpPr txBox="1"/>
          <p:nvPr>
            <p:ph idx="1" type="body"/>
          </p:nvPr>
        </p:nvSpPr>
        <p:spPr>
          <a:xfrm>
            <a:off x="110550" y="730375"/>
            <a:ext cx="8760300" cy="11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20-40s% in Food Anxiety &lt; Venezuela’s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Brazil: diversity of exports → high GDP and good economy → Less worries about food (basic need)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000" y="2119975"/>
            <a:ext cx="2670076" cy="19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2"/>
          <p:cNvSpPr txBox="1"/>
          <p:nvPr/>
        </p:nvSpPr>
        <p:spPr>
          <a:xfrm>
            <a:off x="749000" y="4439575"/>
            <a:ext cx="27342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Venezuela, 2018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90% in oils-&gt;imbalanced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8" name="Google Shape;158;p22"/>
          <p:cNvSpPr txBox="1"/>
          <p:nvPr/>
        </p:nvSpPr>
        <p:spPr>
          <a:xfrm>
            <a:off x="801538" y="4112575"/>
            <a:ext cx="25650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</a:rPr>
              <a:t>https://www.exportgenius.in/blog/venezuela-imports-and-exports-2018-venezuela-trade-data-354.php</a:t>
            </a:r>
            <a:endParaRPr sz="700">
              <a:solidFill>
                <a:srgbClr val="999999"/>
              </a:solidFill>
            </a:endParaRPr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2275" y="2118300"/>
            <a:ext cx="3303250" cy="19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/>
          <p:nvPr/>
        </p:nvSpPr>
        <p:spPr>
          <a:xfrm>
            <a:off x="5086838" y="4083750"/>
            <a:ext cx="25650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</a:rPr>
              <a:t>http://johnzoletriodejaneiro.weebly.com/exportsimports.html</a:t>
            </a:r>
            <a:endParaRPr sz="700">
              <a:solidFill>
                <a:srgbClr val="999999"/>
              </a:solidFill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4994504" y="4346225"/>
            <a:ext cx="31188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Brazil</a:t>
            </a:r>
            <a:r>
              <a:rPr lang="en">
                <a:solidFill>
                  <a:srgbClr val="FFFFFF"/>
                </a:solidFill>
              </a:rPr>
              <a:t>, 2016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Imports oils, export diversity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2" name="Google Shape;162;p22"/>
          <p:cNvSpPr txBox="1"/>
          <p:nvPr/>
        </p:nvSpPr>
        <p:spPr>
          <a:xfrm>
            <a:off x="3966713" y="2917375"/>
            <a:ext cx="3879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>
            <p:ph type="title"/>
          </p:nvPr>
        </p:nvSpPr>
        <p:spPr>
          <a:xfrm>
            <a:off x="311700" y="301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Brazilian Economy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" name="Google Shape;168;p23"/>
          <p:cNvSpPr txBox="1"/>
          <p:nvPr>
            <p:ph idx="1" type="body"/>
          </p:nvPr>
        </p:nvSpPr>
        <p:spPr>
          <a:xfrm>
            <a:off x="311700" y="963988"/>
            <a:ext cx="8520600" cy="1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50s-70s% worried about finances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Less than Venezuela but still higher than many countries around the world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Possible cause: recent decade GDP decrease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9" name="Google Shape;16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9849" y="2078800"/>
            <a:ext cx="5491899" cy="297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Swedish Econ: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5" name="Google Shape;175;p24"/>
          <p:cNvSpPr txBox="1"/>
          <p:nvPr>
            <p:ph idx="1" type="body"/>
          </p:nvPr>
        </p:nvSpPr>
        <p:spPr>
          <a:xfrm>
            <a:off x="2576400" y="94175"/>
            <a:ext cx="6045300" cy="11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0559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4850"/>
              <a:t>Low Anxiety</a:t>
            </a:r>
            <a:endParaRPr sz="4850"/>
          </a:p>
          <a:p>
            <a:pPr indent="-30559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4850"/>
              <a:t>Possible Cause: low public debt compared to other European countries</a:t>
            </a:r>
            <a:endParaRPr sz="4850"/>
          </a:p>
          <a:p>
            <a:pPr indent="-30559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4850"/>
              <a:t>Softer preventive restrictions against Covid than most other European countries (not locked down) --&gt; Economy fared better compared to other countries</a:t>
            </a:r>
            <a:endParaRPr sz="525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4"/>
          <p:cNvSpPr txBox="1"/>
          <p:nvPr/>
        </p:nvSpPr>
        <p:spPr>
          <a:xfrm>
            <a:off x="6505225" y="884525"/>
            <a:ext cx="259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9D9D9"/>
                </a:solidFill>
              </a:rPr>
              <a:t>https://www.nordeatrade.com/en/explore-new-market/sweden/economical-context</a:t>
            </a:r>
            <a:endParaRPr sz="900">
              <a:solidFill>
                <a:srgbClr val="D9D9D9"/>
              </a:solidFill>
            </a:endParaRPr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200" y="1266325"/>
            <a:ext cx="778797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Venezuela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Acceptance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" name="Google Shape;183;p25"/>
          <p:cNvSpPr txBox="1"/>
          <p:nvPr>
            <p:ph idx="1" type="body"/>
          </p:nvPr>
        </p:nvSpPr>
        <p:spPr>
          <a:xfrm>
            <a:off x="311700" y="1017725"/>
            <a:ext cx="418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Most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Venezuelans are highly accepting of the vaccine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Avg. 80% Acceptance Rate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4" name="Google Shape;18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42175"/>
            <a:ext cx="5762826" cy="270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72000" cy="2663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/>
          <p:nvPr>
            <p:ph type="title"/>
          </p:nvPr>
        </p:nvSpPr>
        <p:spPr>
          <a:xfrm>
            <a:off x="186600" y="153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Brazil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: Acceptance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Google Shape;191;p26"/>
          <p:cNvSpPr txBox="1"/>
          <p:nvPr>
            <p:ph idx="1" type="body"/>
          </p:nvPr>
        </p:nvSpPr>
        <p:spPr>
          <a:xfrm>
            <a:off x="186600" y="725800"/>
            <a:ext cx="4382700" cy="16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4805" lvl="0" marL="457200" rtl="0" algn="l">
              <a:spcBef>
                <a:spcPts val="0"/>
              </a:spcBef>
              <a:spcAft>
                <a:spcPts val="0"/>
              </a:spcAft>
              <a:buSzPts val="1830"/>
              <a:buFont typeface="Times New Roman"/>
              <a:buChar char="●"/>
            </a:pPr>
            <a:r>
              <a:rPr lang="en" sz="1829">
                <a:latin typeface="Times New Roman"/>
                <a:ea typeface="Times New Roman"/>
                <a:cs typeface="Times New Roman"/>
                <a:sym typeface="Times New Roman"/>
              </a:rPr>
              <a:t>Brazilians a little more accepting of the vaccine (~88% &gt;80% Venezuelans)</a:t>
            </a:r>
            <a:endParaRPr b="1" sz="1829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829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2" name="Google Shape;1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24475"/>
            <a:ext cx="5800598" cy="271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0125" y="0"/>
            <a:ext cx="4483875" cy="261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Ecuador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: Acceptance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" name="Google Shape;199;p27"/>
          <p:cNvSpPr txBox="1"/>
          <p:nvPr>
            <p:ph idx="1" type="body"/>
          </p:nvPr>
        </p:nvSpPr>
        <p:spPr>
          <a:xfrm>
            <a:off x="311700" y="1017725"/>
            <a:ext cx="4414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4805" lvl="0" marL="457200" rtl="0" algn="l">
              <a:spcBef>
                <a:spcPts val="0"/>
              </a:spcBef>
              <a:spcAft>
                <a:spcPts val="0"/>
              </a:spcAft>
              <a:buSzPts val="1830"/>
              <a:buFont typeface="Times New Roman"/>
              <a:buChar char="●"/>
            </a:pPr>
            <a:r>
              <a:rPr lang="en" sz="1829">
                <a:latin typeface="Times New Roman"/>
                <a:ea typeface="Times New Roman"/>
                <a:cs typeface="Times New Roman"/>
                <a:sym typeface="Times New Roman"/>
              </a:rPr>
              <a:t>Ecuadorians</a:t>
            </a:r>
            <a:r>
              <a:rPr lang="en" sz="1829">
                <a:latin typeface="Times New Roman"/>
                <a:ea typeface="Times New Roman"/>
                <a:cs typeface="Times New Roman"/>
                <a:sym typeface="Times New Roman"/>
              </a:rPr>
              <a:t> are less accepting of the vaccine (~70%)</a:t>
            </a:r>
            <a:endParaRPr sz="1829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4805" lvl="0" marL="457200" rtl="0" algn="l">
              <a:spcBef>
                <a:spcPts val="0"/>
              </a:spcBef>
              <a:spcAft>
                <a:spcPts val="0"/>
              </a:spcAft>
              <a:buSzPts val="1830"/>
              <a:buFont typeface="Times New Roman"/>
              <a:buChar char="●"/>
            </a:pPr>
            <a:r>
              <a:rPr lang="en" sz="1829">
                <a:latin typeface="Times New Roman"/>
                <a:ea typeface="Times New Roman"/>
                <a:cs typeface="Times New Roman"/>
                <a:sym typeface="Times New Roman"/>
              </a:rPr>
              <a:t>Males slightly more accepting than Females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0" name="Google Shape;2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64050"/>
            <a:ext cx="5929501" cy="277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9644" y="0"/>
            <a:ext cx="4414355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Russia: Acceptance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7" name="Google Shape;207;p28"/>
          <p:cNvSpPr txBox="1"/>
          <p:nvPr>
            <p:ph idx="1" type="body"/>
          </p:nvPr>
        </p:nvSpPr>
        <p:spPr>
          <a:xfrm>
            <a:off x="175750" y="10693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Male population highly accepting of vaccine; female population is </a:t>
            </a:r>
            <a:r>
              <a:rPr b="1" lang="en" sz="1900">
                <a:latin typeface="Times New Roman"/>
                <a:ea typeface="Times New Roman"/>
                <a:cs typeface="Times New Roman"/>
                <a:sym typeface="Times New Roman"/>
              </a:rPr>
              <a:t>not.</a:t>
            </a:r>
            <a:endParaRPr b="1"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●"/>
            </a:pPr>
            <a:r>
              <a:rPr b="1" lang="en" sz="1900">
                <a:latin typeface="Times New Roman"/>
                <a:ea typeface="Times New Roman"/>
                <a:cs typeface="Times New Roman"/>
                <a:sym typeface="Times New Roman"/>
              </a:rPr>
              <a:t>Avg ~40%</a:t>
            </a:r>
            <a:endParaRPr b="1"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8" name="Google Shape;2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88750"/>
            <a:ext cx="5498474" cy="265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7169" y="0"/>
            <a:ext cx="4556830" cy="265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UK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: Acceptance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" name="Google Shape;215;p29"/>
          <p:cNvSpPr txBox="1"/>
          <p:nvPr>
            <p:ph idx="1" type="body"/>
          </p:nvPr>
        </p:nvSpPr>
        <p:spPr>
          <a:xfrm>
            <a:off x="122875" y="1152475"/>
            <a:ext cx="416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All Brits love the vaccine, cheerio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6" name="Google Shape;2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92450"/>
            <a:ext cx="5655574" cy="2651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8850" y="0"/>
            <a:ext cx="4665149" cy="271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Sweden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: Acceptance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3" name="Google Shape;223;p30"/>
          <p:cNvSpPr txBox="1"/>
          <p:nvPr>
            <p:ph idx="1" type="body"/>
          </p:nvPr>
        </p:nvSpPr>
        <p:spPr>
          <a:xfrm>
            <a:off x="311700" y="1152475"/>
            <a:ext cx="4129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General high acceptance of the vaccine due to high COVID-19 cases and lack of Government intervention until Dec. 2020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4" name="Google Shape;2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71750"/>
            <a:ext cx="54864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1075" y="0"/>
            <a:ext cx="4702925" cy="27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1"/>
          <p:cNvPicPr preferRelativeResize="0"/>
          <p:nvPr/>
        </p:nvPicPr>
        <p:blipFill rotWithShape="1">
          <a:blip r:embed="rId3">
            <a:alphaModFix/>
          </a:blip>
          <a:srcRect b="5606" l="0" r="0" t="0"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9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9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FFD9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2" name="Google Shape;232;p31"/>
          <p:cNvSpPr txBox="1"/>
          <p:nvPr/>
        </p:nvSpPr>
        <p:spPr>
          <a:xfrm>
            <a:off x="6703800" y="2041100"/>
            <a:ext cx="29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4150" y="2878875"/>
            <a:ext cx="3089851" cy="22833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5" name="Google Shape;235;p31"/>
          <p:cNvSpPr txBox="1"/>
          <p:nvPr/>
        </p:nvSpPr>
        <p:spPr>
          <a:xfrm>
            <a:off x="5204150" y="2510250"/>
            <a:ext cx="2103600" cy="400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Specifically</a:t>
            </a:r>
            <a:r>
              <a:rPr b="1" lang="en"/>
              <a:t>:</a:t>
            </a:r>
            <a:endParaRPr b="1"/>
          </a:p>
        </p:txBody>
      </p:sp>
      <p:pic>
        <p:nvPicPr>
          <p:cNvPr id="236" name="Google Shape;236;p31"/>
          <p:cNvPicPr preferRelativeResize="0"/>
          <p:nvPr/>
        </p:nvPicPr>
        <p:blipFill rotWithShape="1">
          <a:blip r:embed="rId6">
            <a:alphaModFix/>
          </a:blip>
          <a:srcRect b="0" l="28589" r="28521" t="48917"/>
          <a:stretch/>
        </p:blipFill>
        <p:spPr>
          <a:xfrm>
            <a:off x="2569200" y="2910438"/>
            <a:ext cx="3314000" cy="22202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7" name="Google Shape;237;p31"/>
          <p:cNvSpPr txBox="1"/>
          <p:nvPr/>
        </p:nvSpPr>
        <p:spPr>
          <a:xfrm>
            <a:off x="5750350" y="4568875"/>
            <a:ext cx="429300" cy="400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8" name="Google Shape;238;p31"/>
          <p:cNvSpPr txBox="1"/>
          <p:nvPr/>
        </p:nvSpPr>
        <p:spPr>
          <a:xfrm>
            <a:off x="7307750" y="826050"/>
            <a:ext cx="18363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30">
                <a:latin typeface="Times New Roman"/>
                <a:ea typeface="Times New Roman"/>
                <a:cs typeface="Times New Roman"/>
                <a:sym typeface="Times New Roman"/>
              </a:rPr>
              <a:t>Our previous hypothesis:</a:t>
            </a:r>
            <a:r>
              <a:rPr lang="en" sz="1330">
                <a:latin typeface="Times New Roman"/>
                <a:ea typeface="Times New Roman"/>
                <a:cs typeface="Times New Roman"/>
                <a:sym typeface="Times New Roman"/>
              </a:rPr>
              <a:t> higher food worries → Higher vaccine acceptance. </a:t>
            </a:r>
            <a:r>
              <a:rPr b="1" lang="en" sz="1330">
                <a:latin typeface="Times New Roman"/>
                <a:ea typeface="Times New Roman"/>
                <a:cs typeface="Times New Roman"/>
                <a:sym typeface="Times New Roman"/>
              </a:rPr>
              <a:t>Disproved, opposite trend seen</a:t>
            </a:r>
            <a:endParaRPr sz="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181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Trends to Explore	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85100" y="2052325"/>
            <a:ext cx="3041700" cy="21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72FFA8"/>
                </a:solidFill>
              </a:rPr>
              <a:t>SOCIOECONOMIC</a:t>
            </a:r>
            <a:endParaRPr u="sng">
              <a:solidFill>
                <a:srgbClr val="72FFA8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72FFA8"/>
              </a:buClr>
              <a:buSzPts val="1800"/>
              <a:buAutoNum type="arabicParenR"/>
            </a:pPr>
            <a:r>
              <a:rPr lang="en">
                <a:solidFill>
                  <a:srgbClr val="72FFA8"/>
                </a:solidFill>
              </a:rPr>
              <a:t>Worried about food</a:t>
            </a:r>
            <a:endParaRPr>
              <a:solidFill>
                <a:srgbClr val="72FFA8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2FFA8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72FFA8"/>
              </a:buClr>
              <a:buSzPts val="1800"/>
              <a:buAutoNum type="arabicParenR"/>
            </a:pPr>
            <a:r>
              <a:rPr lang="en">
                <a:solidFill>
                  <a:srgbClr val="72FFA8"/>
                </a:solidFill>
              </a:rPr>
              <a:t>Worried about finances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26800" y="2052325"/>
            <a:ext cx="3041700" cy="23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6"/>
                </a:solidFill>
              </a:rPr>
              <a:t>VACCINE</a:t>
            </a:r>
            <a:endParaRPr u="sng">
              <a:solidFill>
                <a:schemeClr val="accent6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800"/>
              <a:buAutoNum type="arabicParenR"/>
            </a:pPr>
            <a:r>
              <a:rPr lang="en">
                <a:solidFill>
                  <a:schemeClr val="accent6"/>
                </a:solidFill>
              </a:rPr>
              <a:t>Vaccines received</a:t>
            </a:r>
            <a:endParaRPr>
              <a:solidFill>
                <a:schemeClr val="accent6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800"/>
              <a:buAutoNum type="arabicParenR"/>
            </a:pPr>
            <a:r>
              <a:rPr lang="en">
                <a:solidFill>
                  <a:schemeClr val="accent6"/>
                </a:solidFill>
              </a:rPr>
              <a:t>Vaccine acceptance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6168500" y="2052325"/>
            <a:ext cx="3041700" cy="27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A4C2F4"/>
                </a:solidFill>
              </a:rPr>
              <a:t>COVID DATA</a:t>
            </a:r>
            <a:endParaRPr u="sng">
              <a:solidFill>
                <a:srgbClr val="A4C2F4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A4C2F4"/>
              </a:buClr>
              <a:buSzPts val="1800"/>
              <a:buAutoNum type="arabicParenR"/>
            </a:pPr>
            <a:r>
              <a:rPr lang="en">
                <a:solidFill>
                  <a:srgbClr val="A4C2F4"/>
                </a:solidFill>
              </a:rPr>
              <a:t>COVID-like illness reported</a:t>
            </a:r>
            <a:endParaRPr>
              <a:solidFill>
                <a:srgbClr val="A4C2F4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800"/>
              <a:buAutoNum type="arabicParenR"/>
            </a:pPr>
            <a:r>
              <a:rPr lang="en">
                <a:solidFill>
                  <a:srgbClr val="A4C2F4"/>
                </a:solidFill>
              </a:rPr>
              <a:t>m</a:t>
            </a:r>
            <a:r>
              <a:rPr lang="en">
                <a:solidFill>
                  <a:srgbClr val="A4C2F4"/>
                </a:solidFill>
              </a:rPr>
              <a:t>ask wearing</a:t>
            </a:r>
            <a:endParaRPr>
              <a:solidFill>
                <a:srgbClr val="A4C2F4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800"/>
              <a:buAutoNum type="arabicParenR"/>
            </a:pPr>
            <a:r>
              <a:rPr lang="en">
                <a:solidFill>
                  <a:srgbClr val="A4C2F4"/>
                </a:solidFill>
              </a:rPr>
              <a:t>Sources of trust for vaccine</a:t>
            </a:r>
            <a:endParaRPr>
              <a:solidFill>
                <a:srgbClr val="A4C2F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cxnSp>
        <p:nvCxnSpPr>
          <p:cNvPr id="68" name="Google Shape;68;p14"/>
          <p:cNvCxnSpPr/>
          <p:nvPr/>
        </p:nvCxnSpPr>
        <p:spPr>
          <a:xfrm>
            <a:off x="3043875" y="1166300"/>
            <a:ext cx="28200" cy="375690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" name="Google Shape;69;p14"/>
          <p:cNvCxnSpPr/>
          <p:nvPr/>
        </p:nvCxnSpPr>
        <p:spPr>
          <a:xfrm>
            <a:off x="6085575" y="1130800"/>
            <a:ext cx="28200" cy="375690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8974" y="1200062"/>
            <a:ext cx="82255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4676" y="1361492"/>
            <a:ext cx="822576" cy="41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8175" y="1101763"/>
            <a:ext cx="642199" cy="64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 txBox="1"/>
          <p:nvPr>
            <p:ph type="title"/>
          </p:nvPr>
        </p:nvSpPr>
        <p:spPr>
          <a:xfrm>
            <a:off x="311700" y="445025"/>
            <a:ext cx="8520600" cy="22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Does Acceptance correlate with Percent Vaccinated in these Countries?</a:t>
            </a:r>
            <a:endParaRPr b="1" sz="41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4" name="Google Shape;244;p32"/>
          <p:cNvSpPr txBox="1"/>
          <p:nvPr>
            <p:ph idx="1" type="body"/>
          </p:nvPr>
        </p:nvSpPr>
        <p:spPr>
          <a:xfrm>
            <a:off x="311700" y="1576125"/>
            <a:ext cx="8520600" cy="13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We hypothesize yes. If that is true, then socioeconomic factors are also not correlated with percent </a:t>
            </a:r>
            <a:r>
              <a:rPr lang="en" sz="19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vaccinated</a:t>
            </a:r>
            <a:r>
              <a:rPr lang="en" sz="19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in these countries.</a:t>
            </a:r>
            <a:endParaRPr sz="2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Does Gender Matter?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0" name="Google Shape;250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Only happened in 2 out of 6 of the countries we looked at.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Could attribute to woman having more medical concerns like Pregnancies/etc. So we believe that the slight differences in attitudes towards covid between Genders is inconsequential.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/>
          <p:nvPr>
            <p:ph type="title"/>
          </p:nvPr>
        </p:nvSpPr>
        <p:spPr>
          <a:xfrm>
            <a:off x="311700" y="445025"/>
            <a:ext cx="8520600" cy="44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Conclusion on Socioeconomic factors?	</a:t>
            </a:r>
            <a:endParaRPr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There is no correlation and even opposite correlation between socioeconomic factors and vaccine acceptance/administered doses.</a:t>
            </a:r>
            <a:endParaRPr b="1"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Research Questio</a:t>
            </a:r>
            <a:r>
              <a:rPr b="1"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n Reminder: </a:t>
            </a:r>
            <a:endParaRPr b="1"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6"/>
                </a:solidFill>
                <a:latin typeface="Georgia"/>
                <a:ea typeface="Georgia"/>
                <a:cs typeface="Georgia"/>
                <a:sym typeface="Georgia"/>
              </a:rPr>
              <a:t>Does social-economics or trust in WHO/government affect vaccination acceptance and eventually vaccination percentages? </a:t>
            </a:r>
            <a:endParaRPr b="1" sz="4100">
              <a:solidFill>
                <a:schemeClr val="accent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6" name="Google Shape;256;p34"/>
          <p:cNvSpPr txBox="1"/>
          <p:nvPr>
            <p:ph idx="1" type="body"/>
          </p:nvPr>
        </p:nvSpPr>
        <p:spPr>
          <a:xfrm>
            <a:off x="311700" y="4166400"/>
            <a:ext cx="8520600" cy="9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Let’s take a look at Israel, where vaccinations are high and see if we can figure out why.</a:t>
            </a:r>
            <a:endParaRPr sz="2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5"/>
          <p:cNvPicPr preferRelativeResize="0"/>
          <p:nvPr/>
        </p:nvPicPr>
        <p:blipFill rotWithShape="1">
          <a:blip r:embed="rId3">
            <a:alphaModFix/>
          </a:blip>
          <a:srcRect b="5606" l="0" r="0" t="0"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9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9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FFD9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3" name="Google Shape;26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475" y="0"/>
            <a:ext cx="84010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5"/>
          <p:cNvSpPr/>
          <p:nvPr/>
        </p:nvSpPr>
        <p:spPr>
          <a:xfrm>
            <a:off x="4848100" y="1925950"/>
            <a:ext cx="330600" cy="244200"/>
          </a:xfrm>
          <a:prstGeom prst="ellipse">
            <a:avLst/>
          </a:prstGeom>
          <a:noFill/>
          <a:ln cap="flat" cmpd="sng" w="9525">
            <a:solidFill>
              <a:srgbClr val="66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5"/>
          <p:cNvSpPr txBox="1"/>
          <p:nvPr/>
        </p:nvSpPr>
        <p:spPr>
          <a:xfrm>
            <a:off x="3221450" y="1772350"/>
            <a:ext cx="8796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</a:rPr>
              <a:t>Israel</a:t>
            </a:r>
            <a:endParaRPr>
              <a:solidFill>
                <a:srgbClr val="66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</a:rPr>
              <a:t>~50+%</a:t>
            </a:r>
            <a:endParaRPr>
              <a:solidFill>
                <a:srgbClr val="660000"/>
              </a:solidFill>
            </a:endParaRPr>
          </a:p>
        </p:txBody>
      </p:sp>
      <p:cxnSp>
        <p:nvCxnSpPr>
          <p:cNvPr id="266" name="Google Shape;266;p35"/>
          <p:cNvCxnSpPr>
            <a:stCxn id="264" idx="2"/>
          </p:cNvCxnSpPr>
          <p:nvPr/>
        </p:nvCxnSpPr>
        <p:spPr>
          <a:xfrm rot="10800000">
            <a:off x="3756400" y="1992550"/>
            <a:ext cx="1091700" cy="55500"/>
          </a:xfrm>
          <a:prstGeom prst="straightConnector1">
            <a:avLst/>
          </a:prstGeom>
          <a:noFill/>
          <a:ln cap="flat" cmpd="sng" w="9525">
            <a:solidFill>
              <a:srgbClr val="66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6"/>
          <p:cNvPicPr preferRelativeResize="0"/>
          <p:nvPr/>
        </p:nvPicPr>
        <p:blipFill rotWithShape="1">
          <a:blip r:embed="rId3">
            <a:alphaModFix/>
          </a:blip>
          <a:srcRect b="5606" l="0" r="0" t="0"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6"/>
          <p:cNvSpPr txBox="1"/>
          <p:nvPr>
            <p:ph type="title"/>
          </p:nvPr>
        </p:nvSpPr>
        <p:spPr>
          <a:xfrm>
            <a:off x="168050" y="12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Israel: Extremely High Percent Vaccinated</a:t>
            </a:r>
            <a:endParaRPr/>
          </a:p>
        </p:txBody>
      </p:sp>
      <p:sp>
        <p:nvSpPr>
          <p:cNvPr id="273" name="Google Shape;273;p36"/>
          <p:cNvSpPr txBox="1"/>
          <p:nvPr>
            <p:ph idx="1" type="body"/>
          </p:nvPr>
        </p:nvSpPr>
        <p:spPr>
          <a:xfrm>
            <a:off x="311700" y="4485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ct val="100000"/>
              <a:buFont typeface="Times New Roman"/>
              <a:buChar char="●"/>
            </a:pPr>
            <a:r>
              <a:rPr lang="en">
                <a:solidFill>
                  <a:srgbClr val="FFD9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Vaccinations of older and </a:t>
            </a:r>
            <a:r>
              <a:rPr lang="en">
                <a:solidFill>
                  <a:srgbClr val="FFD9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essential</a:t>
            </a:r>
            <a:r>
              <a:rPr lang="en">
                <a:solidFill>
                  <a:srgbClr val="FFD9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workers first, so that is why older people had high percent vaccinated</a:t>
            </a:r>
            <a:endParaRPr>
              <a:solidFill>
                <a:srgbClr val="FFD9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4" name="Google Shape;274;p36"/>
          <p:cNvPicPr preferRelativeResize="0"/>
          <p:nvPr/>
        </p:nvPicPr>
        <p:blipFill rotWithShape="1">
          <a:blip r:embed="rId4">
            <a:alphaModFix/>
          </a:blip>
          <a:srcRect b="0" l="0" r="41020" t="0"/>
          <a:stretch/>
        </p:blipFill>
        <p:spPr>
          <a:xfrm>
            <a:off x="168050" y="744200"/>
            <a:ext cx="4781951" cy="36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3300" y="744200"/>
            <a:ext cx="3655101" cy="3655101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6"/>
          <p:cNvSpPr txBox="1"/>
          <p:nvPr/>
        </p:nvSpPr>
        <p:spPr>
          <a:xfrm>
            <a:off x="6305600" y="373275"/>
            <a:ext cx="26628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CCCC"/>
                </a:solidFill>
              </a:rPr>
              <a:t>https://abcnews.go.com/International/countries-learn-israels-covid-vaccine-rollout/story?id=75930083</a:t>
            </a:r>
            <a:endParaRPr sz="8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Israel Hospitalizations Also Decrease After Vaccines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2" name="Google Shape;282;p37"/>
          <p:cNvSpPr txBox="1"/>
          <p:nvPr>
            <p:ph idx="1" type="body"/>
          </p:nvPr>
        </p:nvSpPr>
        <p:spPr>
          <a:xfrm>
            <a:off x="4661325" y="1152475"/>
            <a:ext cx="417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Compare younger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Israelis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who were not vaccinated to the older group who got the second dose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Note of Bias for the Data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Israel went into national lockdown on January 8, 2021. This would have decreased covid cases. However, the difference between the age groups still highlight the effects of the vaccine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3" name="Google Shape;28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63"/>
            <a:ext cx="3792225" cy="379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7"/>
          <p:cNvSpPr txBox="1"/>
          <p:nvPr/>
        </p:nvSpPr>
        <p:spPr>
          <a:xfrm>
            <a:off x="203825" y="4872275"/>
            <a:ext cx="518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CCCC"/>
                </a:solidFill>
              </a:rPr>
              <a:t>https://abcnews.go.com/International/countries-learn-israels-covid-vaccine-rollout/story?id=75930083</a:t>
            </a:r>
            <a:endParaRPr sz="8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8"/>
          <p:cNvPicPr preferRelativeResize="0"/>
          <p:nvPr/>
        </p:nvPicPr>
        <p:blipFill rotWithShape="1">
          <a:blip r:embed="rId3">
            <a:alphaModFix/>
          </a:blip>
          <a:srcRect b="5606" l="0" r="0" t="0"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8"/>
          <p:cNvSpPr txBox="1"/>
          <p:nvPr>
            <p:ph type="title"/>
          </p:nvPr>
        </p:nvSpPr>
        <p:spPr>
          <a:xfrm>
            <a:off x="168050" y="12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Consensus Around the World</a:t>
            </a:r>
            <a:endParaRPr/>
          </a:p>
        </p:txBody>
      </p:sp>
      <p:sp>
        <p:nvSpPr>
          <p:cNvPr id="291" name="Google Shape;291;p38"/>
          <p:cNvSpPr txBox="1"/>
          <p:nvPr>
            <p:ph idx="1" type="body"/>
          </p:nvPr>
        </p:nvSpPr>
        <p:spPr>
          <a:xfrm>
            <a:off x="239875" y="701650"/>
            <a:ext cx="3157200" cy="20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ct val="100000"/>
              <a:buFont typeface="Times New Roman"/>
              <a:buChar char="●"/>
            </a:pPr>
            <a:r>
              <a:rPr lang="en">
                <a:solidFill>
                  <a:srgbClr val="FFD9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Smaller range for older people</a:t>
            </a:r>
            <a:endParaRPr>
              <a:solidFill>
                <a:srgbClr val="FFD9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ct val="100000"/>
              <a:buFont typeface="Times New Roman"/>
              <a:buChar char="●"/>
            </a:pPr>
            <a:r>
              <a:rPr lang="en">
                <a:solidFill>
                  <a:srgbClr val="FFD9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Older people vaccinated earlier</a:t>
            </a:r>
            <a:endParaRPr>
              <a:solidFill>
                <a:srgbClr val="FFD9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ct val="100000"/>
              <a:buFont typeface="Times New Roman"/>
              <a:buChar char="●"/>
            </a:pPr>
            <a:r>
              <a:rPr lang="en">
                <a:solidFill>
                  <a:srgbClr val="FFD9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Possible Cause: high urgency for older people and information from health organizations</a:t>
            </a:r>
            <a:endParaRPr>
              <a:solidFill>
                <a:srgbClr val="FFD9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2" name="Google Shape;29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4843" y="0"/>
            <a:ext cx="328916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7550" y="2947500"/>
            <a:ext cx="3715325" cy="20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5325" y="701650"/>
            <a:ext cx="1965300" cy="196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9"/>
          <p:cNvSpPr txBox="1"/>
          <p:nvPr>
            <p:ph type="title"/>
          </p:nvPr>
        </p:nvSpPr>
        <p:spPr>
          <a:xfrm>
            <a:off x="311700" y="445025"/>
            <a:ext cx="8520600" cy="44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Research Question Reminder: </a:t>
            </a:r>
            <a:endParaRPr b="1"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Does social-economics or trust in WHO/government affect vaccination acceptance and eventually vaccination percentages? </a:t>
            </a:r>
            <a:endParaRPr b="1" sz="41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0" name="Google Shape;300;p39"/>
          <p:cNvSpPr txBox="1"/>
          <p:nvPr>
            <p:ph idx="1" type="body"/>
          </p:nvPr>
        </p:nvSpPr>
        <p:spPr>
          <a:xfrm>
            <a:off x="311700" y="3103200"/>
            <a:ext cx="8520600" cy="9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Now, let’s compare differences in countries’ trust toward covid authority figures (WHO and the government) and acceptance rate....</a:t>
            </a:r>
            <a:endParaRPr sz="2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8625" y="1435500"/>
            <a:ext cx="4207200" cy="27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550" y="1694775"/>
            <a:ext cx="3826176" cy="247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1"/>
          <p:cNvSpPr txBox="1"/>
          <p:nvPr>
            <p:ph type="title"/>
          </p:nvPr>
        </p:nvSpPr>
        <p:spPr>
          <a:xfrm>
            <a:off x="311700" y="445025"/>
            <a:ext cx="8520600" cy="44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Research Question Reminder: </a:t>
            </a:r>
            <a:endParaRPr b="1"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6"/>
                </a:solidFill>
                <a:latin typeface="Georgia"/>
                <a:ea typeface="Georgia"/>
                <a:cs typeface="Georgia"/>
                <a:sym typeface="Georgia"/>
              </a:rPr>
              <a:t>Does social-economics or trust in WHO affect vaccination acceptance and eventually vaccination percentages? </a:t>
            </a:r>
            <a:endParaRPr b="1" sz="4100">
              <a:solidFill>
                <a:schemeClr val="accent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4" name="Google Shape;314;p41"/>
          <p:cNvSpPr txBox="1"/>
          <p:nvPr>
            <p:ph idx="1" type="body"/>
          </p:nvPr>
        </p:nvSpPr>
        <p:spPr>
          <a:xfrm>
            <a:off x="311700" y="2613300"/>
            <a:ext cx="8520600" cy="22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Conclusion:</a:t>
            </a:r>
            <a:endParaRPr sz="19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Socioeconomic status</a:t>
            </a:r>
            <a:r>
              <a:rPr lang="en" sz="1900">
                <a:solidFill>
                  <a:schemeClr val="accent6"/>
                </a:solidFill>
                <a:latin typeface="Georgia"/>
                <a:ea typeface="Georgia"/>
                <a:cs typeface="Georgia"/>
                <a:sym typeface="Georgia"/>
              </a:rPr>
              <a:t> does</a:t>
            </a:r>
            <a:r>
              <a:rPr lang="en" sz="19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1900">
                <a:solidFill>
                  <a:schemeClr val="accent6"/>
                </a:solidFill>
                <a:latin typeface="Georgia"/>
                <a:ea typeface="Georgia"/>
                <a:cs typeface="Georgia"/>
                <a:sym typeface="Georgia"/>
              </a:rPr>
              <a:t>not</a:t>
            </a:r>
            <a:r>
              <a:rPr lang="en" sz="19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demonstrate a positive correlation to vaccine acceptance. </a:t>
            </a:r>
            <a:endParaRPr sz="19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Trust in the WHO </a:t>
            </a:r>
            <a:r>
              <a:rPr lang="en" sz="1900">
                <a:solidFill>
                  <a:schemeClr val="accent6"/>
                </a:solidFill>
                <a:latin typeface="Georgia"/>
                <a:ea typeface="Georgia"/>
                <a:cs typeface="Georgia"/>
                <a:sym typeface="Georgia"/>
              </a:rPr>
              <a:t>does</a:t>
            </a:r>
            <a:r>
              <a:rPr lang="en" sz="19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demonstrate a positive correlation to vaccine acceptance.</a:t>
            </a:r>
            <a:endParaRPr sz="19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/>
          <p:cNvPicPr preferRelativeResize="0"/>
          <p:nvPr/>
        </p:nvPicPr>
        <p:blipFill rotWithShape="1">
          <a:blip r:embed="rId3">
            <a:alphaModFix/>
          </a:blip>
          <a:srcRect b="5606" l="0" r="0" t="0"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Bias and Representation in Our Data and Analysis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FFD9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Concerns</a:t>
            </a:r>
            <a:endParaRPr sz="2000">
              <a:solidFill>
                <a:srgbClr val="FFD9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FFD9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Survey Error-How were survey results obtained? Are samples representative?</a:t>
            </a:r>
            <a:endParaRPr sz="1600">
              <a:solidFill>
                <a:srgbClr val="FFD9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FFD9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Response Bias-Were respondents  influenced when providing answers?</a:t>
            </a:r>
            <a:endParaRPr sz="1600">
              <a:solidFill>
                <a:srgbClr val="FFD9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FFD9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Agreement Bias-Are respondents more likely to agree to the vaccine on paper? </a:t>
            </a:r>
            <a:endParaRPr sz="1600">
              <a:solidFill>
                <a:srgbClr val="FFD9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1600"/>
              <a:buFont typeface="Times New Roman"/>
              <a:buChar char="■"/>
            </a:pPr>
            <a:r>
              <a:rPr lang="en" sz="1600">
                <a:solidFill>
                  <a:srgbClr val="FFD9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mainly compared difference between countries, so assume similar bias skew</a:t>
            </a:r>
            <a:endParaRPr sz="1600">
              <a:solidFill>
                <a:srgbClr val="FFD9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D9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FFD966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FFD9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Analysis</a:t>
            </a:r>
            <a:endParaRPr sz="2000">
              <a:solidFill>
                <a:srgbClr val="FFD9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FFD9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Scope Error-There are many </a:t>
            </a:r>
            <a:r>
              <a:rPr lang="en" sz="1600">
                <a:solidFill>
                  <a:srgbClr val="FFD9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variables</a:t>
            </a:r>
            <a:r>
              <a:rPr lang="en" sz="1600">
                <a:solidFill>
                  <a:srgbClr val="FFD9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influencing anxiety and vaccinations. We tried to account for country backgrounds, but there are many other variables that also influence the responses. Ie: Government subsidies toward agriculture may also influence food anxiety</a:t>
            </a:r>
            <a:endParaRPr sz="1600">
              <a:solidFill>
                <a:srgbClr val="FFD9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FFD9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percent instead of number so that population size does not skew results</a:t>
            </a:r>
            <a:endParaRPr sz="1600">
              <a:solidFill>
                <a:srgbClr val="FFD9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42"/>
          <p:cNvPicPr preferRelativeResize="0"/>
          <p:nvPr/>
        </p:nvPicPr>
        <p:blipFill rotWithShape="1">
          <a:blip r:embed="rId3">
            <a:alphaModFix/>
          </a:blip>
          <a:srcRect b="5606" l="0" r="0" t="0"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2"/>
          <p:cNvSpPr txBox="1"/>
          <p:nvPr/>
        </p:nvSpPr>
        <p:spPr>
          <a:xfrm>
            <a:off x="3453450" y="1666925"/>
            <a:ext cx="2237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You.</a:t>
            </a:r>
            <a:endParaRPr sz="3000">
              <a:solidFill>
                <a:schemeClr val="accent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 b="5606" l="0" r="0" t="0"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>
            <p:ph type="title"/>
          </p:nvPr>
        </p:nvSpPr>
        <p:spPr>
          <a:xfrm>
            <a:off x="168050" y="12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Focus of Our Search: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1344200" y="1659000"/>
            <a:ext cx="6168300" cy="18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00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OUTLIERS</a:t>
            </a:r>
            <a:endParaRPr b="1" sz="10000"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1406450" y="1599800"/>
            <a:ext cx="6168300" cy="18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0000">
                <a:solidFill>
                  <a:srgbClr val="FFD966"/>
                </a:solidFill>
                <a:latin typeface="Roboto"/>
                <a:ea typeface="Roboto"/>
                <a:cs typeface="Roboto"/>
                <a:sym typeface="Roboto"/>
              </a:rPr>
              <a:t>OUTLIERS</a:t>
            </a:r>
            <a:endParaRPr b="1" sz="10000">
              <a:solidFill>
                <a:srgbClr val="FFD9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6"/>
          <p:cNvSpPr/>
          <p:nvPr/>
        </p:nvSpPr>
        <p:spPr>
          <a:xfrm rot="2480677">
            <a:off x="1891570" y="3719389"/>
            <a:ext cx="163037" cy="629005"/>
          </a:xfrm>
          <a:prstGeom prst="rtTriangle">
            <a:avLst/>
          </a:prstGeom>
          <a:solidFill>
            <a:srgbClr val="FFD966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/>
          <p:nvPr/>
        </p:nvSpPr>
        <p:spPr>
          <a:xfrm rot="3139711">
            <a:off x="822813" y="3069679"/>
            <a:ext cx="162976" cy="629062"/>
          </a:xfrm>
          <a:prstGeom prst="rtTriangle">
            <a:avLst/>
          </a:prstGeom>
          <a:solidFill>
            <a:srgbClr val="FFD966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/>
          <p:nvPr/>
        </p:nvSpPr>
        <p:spPr>
          <a:xfrm rot="-246940">
            <a:off x="6049065" y="4245738"/>
            <a:ext cx="163020" cy="954376"/>
          </a:xfrm>
          <a:prstGeom prst="rtTriangle">
            <a:avLst/>
          </a:prstGeom>
          <a:solidFill>
            <a:srgbClr val="FFD966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/>
          <p:nvPr/>
        </p:nvSpPr>
        <p:spPr>
          <a:xfrm rot="893299">
            <a:off x="3704119" y="3487090"/>
            <a:ext cx="102749" cy="629019"/>
          </a:xfrm>
          <a:prstGeom prst="rtTriangle">
            <a:avLst/>
          </a:prstGeom>
          <a:solidFill>
            <a:srgbClr val="FFD966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/>
          <p:nvPr/>
        </p:nvSpPr>
        <p:spPr>
          <a:xfrm rot="-227763">
            <a:off x="5718130" y="3697638"/>
            <a:ext cx="63439" cy="631524"/>
          </a:xfrm>
          <a:prstGeom prst="rtTriangle">
            <a:avLst/>
          </a:prstGeom>
          <a:solidFill>
            <a:srgbClr val="FFD966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/>
          <p:nvPr/>
        </p:nvSpPr>
        <p:spPr>
          <a:xfrm rot="-8571352">
            <a:off x="8228496" y="-212504"/>
            <a:ext cx="162962" cy="1019102"/>
          </a:xfrm>
          <a:prstGeom prst="rtTriangle">
            <a:avLst/>
          </a:prstGeom>
          <a:solidFill>
            <a:srgbClr val="FFD966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/>
          <p:nvPr/>
        </p:nvSpPr>
        <p:spPr>
          <a:xfrm rot="-8853453">
            <a:off x="7577154" y="519888"/>
            <a:ext cx="91714" cy="490022"/>
          </a:xfrm>
          <a:prstGeom prst="rtTriangle">
            <a:avLst/>
          </a:prstGeom>
          <a:solidFill>
            <a:srgbClr val="FFD966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6"/>
          <p:cNvSpPr/>
          <p:nvPr/>
        </p:nvSpPr>
        <p:spPr>
          <a:xfrm rot="564440">
            <a:off x="3962630" y="4564746"/>
            <a:ext cx="102782" cy="629073"/>
          </a:xfrm>
          <a:prstGeom prst="rtTriangle">
            <a:avLst/>
          </a:prstGeom>
          <a:solidFill>
            <a:srgbClr val="FFD966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6"/>
          <p:cNvSpPr/>
          <p:nvPr/>
        </p:nvSpPr>
        <p:spPr>
          <a:xfrm rot="-3067566">
            <a:off x="8916148" y="3662443"/>
            <a:ext cx="163000" cy="1288118"/>
          </a:xfrm>
          <a:prstGeom prst="rtTriangle">
            <a:avLst/>
          </a:prstGeom>
          <a:solidFill>
            <a:srgbClr val="FFD966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/>
          <p:nvPr/>
        </p:nvSpPr>
        <p:spPr>
          <a:xfrm rot="-1530469">
            <a:off x="7543855" y="3763446"/>
            <a:ext cx="116340" cy="628791"/>
          </a:xfrm>
          <a:prstGeom prst="rtTriangle">
            <a:avLst/>
          </a:prstGeom>
          <a:solidFill>
            <a:srgbClr val="FFD966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/>
          <p:nvPr/>
        </p:nvSpPr>
        <p:spPr>
          <a:xfrm rot="-5400000">
            <a:off x="8683562" y="1521325"/>
            <a:ext cx="102600" cy="1564800"/>
          </a:xfrm>
          <a:prstGeom prst="rtTriangle">
            <a:avLst/>
          </a:prstGeom>
          <a:solidFill>
            <a:srgbClr val="FFD966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"/>
          <p:cNvSpPr/>
          <p:nvPr/>
        </p:nvSpPr>
        <p:spPr>
          <a:xfrm rot="-4746868">
            <a:off x="8278165" y="2573225"/>
            <a:ext cx="63543" cy="631534"/>
          </a:xfrm>
          <a:prstGeom prst="rtTriangle">
            <a:avLst/>
          </a:prstGeom>
          <a:solidFill>
            <a:srgbClr val="FFD966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"/>
          <p:cNvSpPr/>
          <p:nvPr/>
        </p:nvSpPr>
        <p:spPr>
          <a:xfrm rot="1547589">
            <a:off x="2455846" y="4292282"/>
            <a:ext cx="89630" cy="992039"/>
          </a:xfrm>
          <a:prstGeom prst="rtTriangle">
            <a:avLst/>
          </a:prstGeom>
          <a:solidFill>
            <a:srgbClr val="FFD966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6"/>
          <p:cNvSpPr/>
          <p:nvPr/>
        </p:nvSpPr>
        <p:spPr>
          <a:xfrm rot="-10162821">
            <a:off x="5679905" y="-97281"/>
            <a:ext cx="63487" cy="1307978"/>
          </a:xfrm>
          <a:prstGeom prst="rtTriangle">
            <a:avLst/>
          </a:prstGeom>
          <a:solidFill>
            <a:srgbClr val="FFD966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6"/>
          <p:cNvSpPr/>
          <p:nvPr/>
        </p:nvSpPr>
        <p:spPr>
          <a:xfrm rot="-9427257">
            <a:off x="6370511" y="1190856"/>
            <a:ext cx="91824" cy="489927"/>
          </a:xfrm>
          <a:prstGeom prst="rtTriangle">
            <a:avLst/>
          </a:prstGeom>
          <a:solidFill>
            <a:srgbClr val="FFD966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6"/>
          <p:cNvSpPr/>
          <p:nvPr/>
        </p:nvSpPr>
        <p:spPr>
          <a:xfrm rot="10053143">
            <a:off x="2685896" y="1113991"/>
            <a:ext cx="91859" cy="255110"/>
          </a:xfrm>
          <a:prstGeom prst="rtTriangle">
            <a:avLst/>
          </a:prstGeom>
          <a:solidFill>
            <a:srgbClr val="FFD966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 rot="9548233">
            <a:off x="1726239" y="643000"/>
            <a:ext cx="91820" cy="644743"/>
          </a:xfrm>
          <a:prstGeom prst="rtTriangle">
            <a:avLst/>
          </a:prstGeom>
          <a:solidFill>
            <a:srgbClr val="FFD966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 rot="-10496466">
            <a:off x="4140795" y="195487"/>
            <a:ext cx="91858" cy="1252628"/>
          </a:xfrm>
          <a:prstGeom prst="rtTriangle">
            <a:avLst/>
          </a:prstGeom>
          <a:solidFill>
            <a:srgbClr val="FFD966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 rot="7680418">
            <a:off x="770459" y="1522953"/>
            <a:ext cx="102800" cy="629015"/>
          </a:xfrm>
          <a:prstGeom prst="rtTriangle">
            <a:avLst/>
          </a:prstGeom>
          <a:solidFill>
            <a:srgbClr val="FFD966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/>
          <p:nvPr/>
        </p:nvSpPr>
        <p:spPr>
          <a:xfrm rot="-9916409">
            <a:off x="4586225" y="1080175"/>
            <a:ext cx="102673" cy="628985"/>
          </a:xfrm>
          <a:prstGeom prst="rtTriangle">
            <a:avLst/>
          </a:prstGeom>
          <a:solidFill>
            <a:srgbClr val="FFD966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/>
          <p:nvPr/>
        </p:nvSpPr>
        <p:spPr>
          <a:xfrm rot="-7630157">
            <a:off x="7334142" y="1495950"/>
            <a:ext cx="91861" cy="255004"/>
          </a:xfrm>
          <a:prstGeom prst="rtTriangle">
            <a:avLst/>
          </a:prstGeom>
          <a:solidFill>
            <a:srgbClr val="FFD966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"/>
          <p:cNvSpPr/>
          <p:nvPr/>
        </p:nvSpPr>
        <p:spPr>
          <a:xfrm rot="2174023">
            <a:off x="2990706" y="3256731"/>
            <a:ext cx="91866" cy="255149"/>
          </a:xfrm>
          <a:prstGeom prst="rtTriangle">
            <a:avLst/>
          </a:prstGeom>
          <a:solidFill>
            <a:srgbClr val="FFD966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6"/>
          <p:cNvSpPr/>
          <p:nvPr/>
        </p:nvSpPr>
        <p:spPr>
          <a:xfrm rot="2480677">
            <a:off x="745782" y="3932457"/>
            <a:ext cx="163037" cy="1569436"/>
          </a:xfrm>
          <a:prstGeom prst="rtTriangle">
            <a:avLst/>
          </a:prstGeom>
          <a:solidFill>
            <a:srgbClr val="FFD966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6"/>
          <p:cNvSpPr/>
          <p:nvPr/>
        </p:nvSpPr>
        <p:spPr>
          <a:xfrm rot="158164">
            <a:off x="4648666" y="3853932"/>
            <a:ext cx="163073" cy="846245"/>
          </a:xfrm>
          <a:prstGeom prst="rtTriangle">
            <a:avLst/>
          </a:prstGeom>
          <a:solidFill>
            <a:srgbClr val="FFD966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311700" y="445025"/>
            <a:ext cx="8520600" cy="22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Research Question: </a:t>
            </a:r>
            <a:endParaRPr b="1"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Does social-economics or trust in WHO/government affect vaccination acceptance and eventually vaccination percentages? </a:t>
            </a:r>
            <a:endParaRPr b="1" sz="41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311700" y="2716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First, let’s explore countries with different socioeconomic backgrounds....</a:t>
            </a:r>
            <a:endParaRPr sz="2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8"/>
          <p:cNvPicPr preferRelativeResize="0"/>
          <p:nvPr/>
        </p:nvPicPr>
        <p:blipFill rotWithShape="1">
          <a:blip r:embed="rId3">
            <a:alphaModFix/>
          </a:blip>
          <a:srcRect b="5606" l="0" r="0" t="0"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 txBox="1"/>
          <p:nvPr>
            <p:ph type="title"/>
          </p:nvPr>
        </p:nvSpPr>
        <p:spPr>
          <a:xfrm>
            <a:off x="96200" y="114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Food Concerns</a:t>
            </a:r>
            <a:endParaRPr/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7660" y="0"/>
            <a:ext cx="6836343" cy="39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>
            <a:off x="96200" y="687275"/>
            <a:ext cx="2226900" cy="29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South America worried about food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Agricultural societies?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British and European countries least worried about food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Industrial societies?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What about Eastern or African countries? 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Not sure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9"/>
          <p:cNvPicPr preferRelativeResize="0"/>
          <p:nvPr/>
        </p:nvPicPr>
        <p:blipFill rotWithShape="1">
          <a:blip r:embed="rId3">
            <a:alphaModFix/>
          </a:blip>
          <a:srcRect b="0" l="28589" r="28521" t="0"/>
          <a:stretch/>
        </p:blipFill>
        <p:spPr>
          <a:xfrm>
            <a:off x="5222075" y="0"/>
            <a:ext cx="39219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/>
          <p:nvPr/>
        </p:nvSpPr>
        <p:spPr>
          <a:xfrm>
            <a:off x="192500" y="151375"/>
            <a:ext cx="73551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</a:rPr>
              <a:t>Economic Concerns in Our Focus Countries</a:t>
            </a:r>
            <a:endParaRPr sz="1700">
              <a:solidFill>
                <a:srgbClr val="FFFFFF"/>
              </a:solidFill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037187"/>
            <a:ext cx="5222074" cy="3106312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0" y="595075"/>
            <a:ext cx="5222100" cy="14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FFD9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Compare Venezuela and Brazil</a:t>
            </a:r>
            <a:endParaRPr>
              <a:solidFill>
                <a:srgbClr val="FFD9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FFD9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Compare Sweden and other European countries</a:t>
            </a:r>
            <a:endParaRPr>
              <a:solidFill>
                <a:srgbClr val="FFD9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Venezuela Background Affects Population Anxiety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p20"/>
          <p:cNvSpPr txBox="1"/>
          <p:nvPr>
            <p:ph idx="1" type="body"/>
          </p:nvPr>
        </p:nvSpPr>
        <p:spPr>
          <a:xfrm>
            <a:off x="311700" y="1152475"/>
            <a:ext cx="8520600" cy="7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Venezuela’s economy heavily relies on oil exports, but oil supplies have been dwindling and the new leader has not been managing the resources well.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868500"/>
            <a:ext cx="4596499" cy="3275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 txBox="1"/>
          <p:nvPr/>
        </p:nvSpPr>
        <p:spPr>
          <a:xfrm>
            <a:off x="5839450" y="4856900"/>
            <a:ext cx="73215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https://www.statista.com/chart/17366/venezuelan-gdp-from-1990-to-2023/</a:t>
            </a:r>
            <a:endParaRPr sz="600"/>
          </a:p>
        </p:txBody>
      </p:sp>
      <p:sp>
        <p:nvSpPr>
          <p:cNvPr id="142" name="Google Shape;142;p20"/>
          <p:cNvSpPr txBox="1"/>
          <p:nvPr/>
        </p:nvSpPr>
        <p:spPr>
          <a:xfrm>
            <a:off x="311700" y="1939275"/>
            <a:ext cx="4353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population has been faced consistently with economic stress</a:t>
            </a:r>
            <a:endParaRPr sz="1800"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Venezuela up to 81% worried about food</a:t>
            </a:r>
            <a:endParaRPr sz="1800"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Venezuela up to 86% worried about finances</a:t>
            </a:r>
            <a:endParaRPr sz="2200"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Venezuelan Economy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21"/>
          <p:cNvSpPr txBox="1"/>
          <p:nvPr>
            <p:ph idx="1" type="body"/>
          </p:nvPr>
        </p:nvSpPr>
        <p:spPr>
          <a:xfrm>
            <a:off x="3548750" y="160800"/>
            <a:ext cx="3178500" cy="12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High of almost 550k people concerned about finances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075" y="1458000"/>
            <a:ext cx="6957069" cy="338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